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6" r:id="rId21"/>
    <p:sldId id="315" r:id="rId22"/>
    <p:sldId id="317" r:id="rId23"/>
    <p:sldId id="318" r:id="rId24"/>
    <p:sldId id="319" r:id="rId25"/>
    <p:sldId id="320" r:id="rId26"/>
    <p:sldId id="321" r:id="rId27"/>
    <p:sldId id="322" r:id="rId28"/>
    <p:sldId id="323" r:id="rId29"/>
    <p:sldId id="324" r:id="rId30"/>
    <p:sldId id="32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6687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05007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40343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2D6E202-B606-4609-B914-27C9371A1F6D}" type="datetime1">
              <a:rPr lang="en-US" smtClean="0"/>
              <a:t>4/1/2023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7892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11276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62802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002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419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454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08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992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25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628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62D6E202-B606-4609-B914-27C9371A1F6D}" type="datetime1">
              <a:rPr lang="en-US" smtClean="0"/>
              <a:t>4/1/2023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74010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2D6E202-B606-4609-B914-27C9371A1F6D}" type="datetime1">
              <a:rPr lang="en-US" smtClean="0"/>
              <a:t>4/1/2023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4081368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google.com/spreadsheets/d/1Wyxm71LrgVIAz_xYKgYkncCsxommYYdV/edit?usp=sharelink&amp;ouid=107314121677265382892&amp;rtpof=true&amp;sd=tru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bg1">
                    <a:lumMod val="95000"/>
                    <a:lumOff val="5000"/>
                  </a:schemeClr>
                </a:solidFill>
              </a:rPr>
              <a:t>Bank Loan Case Study</a:t>
            </a:r>
            <a:br>
              <a:rPr lang="en-US" sz="4400" dirty="0">
                <a:solidFill>
                  <a:schemeClr val="bg1">
                    <a:lumMod val="95000"/>
                    <a:lumOff val="5000"/>
                  </a:schemeClr>
                </a:solidFill>
              </a:rPr>
            </a:br>
            <a:endParaRPr lang="en-US" sz="4400" dirty="0">
              <a:solidFill>
                <a:schemeClr val="bg1">
                  <a:lumMod val="95000"/>
                  <a:lumOff val="5000"/>
                </a:schemeClr>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200" dirty="0">
                <a:solidFill>
                  <a:schemeClr val="bg1">
                    <a:lumMod val="95000"/>
                    <a:lumOff val="5000"/>
                  </a:schemeClr>
                </a:solidFill>
              </a:rPr>
              <a:t>Kovuru Venkata Chandana mythri</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06AB-131C-71D4-F0C6-F9894006D104}"/>
              </a:ext>
            </a:extLst>
          </p:cNvPr>
          <p:cNvSpPr>
            <a:spLocks noGrp="1"/>
          </p:cNvSpPr>
          <p:nvPr>
            <p:ph type="title"/>
          </p:nvPr>
        </p:nvSpPr>
        <p:spPr/>
        <p:txBody>
          <a:bodyPr/>
          <a:lstStyle/>
          <a:p>
            <a:r>
              <a:rPr lang="en-US" dirty="0"/>
              <a:t>AMT_ANNUITY</a:t>
            </a:r>
          </a:p>
        </p:txBody>
      </p:sp>
      <p:pic>
        <p:nvPicPr>
          <p:cNvPr id="5" name="Content Placeholder 4">
            <a:extLst>
              <a:ext uri="{FF2B5EF4-FFF2-40B4-BE49-F238E27FC236}">
                <a16:creationId xmlns:a16="http://schemas.microsoft.com/office/drawing/2014/main" id="{ED2237C1-2704-4E68-2075-38374B31BE8C}"/>
              </a:ext>
            </a:extLst>
          </p:cNvPr>
          <p:cNvPicPr>
            <a:picLocks noGrp="1" noChangeAspect="1"/>
          </p:cNvPicPr>
          <p:nvPr>
            <p:ph idx="1"/>
          </p:nvPr>
        </p:nvPicPr>
        <p:blipFill>
          <a:blip r:embed="rId2"/>
          <a:stretch>
            <a:fillRect/>
          </a:stretch>
        </p:blipFill>
        <p:spPr>
          <a:xfrm>
            <a:off x="2577494" y="2222500"/>
            <a:ext cx="7037011" cy="3636963"/>
          </a:xfrm>
        </p:spPr>
      </p:pic>
    </p:spTree>
    <p:extLst>
      <p:ext uri="{BB962C8B-B14F-4D97-AF65-F5344CB8AC3E}">
        <p14:creationId xmlns:p14="http://schemas.microsoft.com/office/powerpoint/2010/main" val="413856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272E-0E40-7741-DF02-361A3EEE659F}"/>
              </a:ext>
            </a:extLst>
          </p:cNvPr>
          <p:cNvSpPr>
            <a:spLocks noGrp="1"/>
          </p:cNvSpPr>
          <p:nvPr>
            <p:ph type="title"/>
          </p:nvPr>
        </p:nvSpPr>
        <p:spPr/>
        <p:txBody>
          <a:bodyPr>
            <a:normAutofit fontScale="90000"/>
          </a:bodyPr>
          <a:lstStyle/>
          <a:p>
            <a:r>
              <a:rPr lang="en-US" sz="2400" dirty="0"/>
              <a:t>Filling null values with respective medians and appropriate values</a:t>
            </a:r>
            <a:br>
              <a:rPr lang="en-US" sz="2400" dirty="0"/>
            </a:br>
            <a:r>
              <a:rPr lang="en-US" sz="2400" dirty="0"/>
              <a:t>for example null value in </a:t>
            </a:r>
            <a:r>
              <a:rPr lang="en-US" sz="2400" dirty="0" err="1"/>
              <a:t>occupation_type</a:t>
            </a:r>
            <a:r>
              <a:rPr lang="en-US" sz="2400" dirty="0"/>
              <a:t> column is replaced with “unemployed” category and so on.</a:t>
            </a:r>
          </a:p>
        </p:txBody>
      </p:sp>
      <p:pic>
        <p:nvPicPr>
          <p:cNvPr id="5" name="Content Placeholder 4">
            <a:extLst>
              <a:ext uri="{FF2B5EF4-FFF2-40B4-BE49-F238E27FC236}">
                <a16:creationId xmlns:a16="http://schemas.microsoft.com/office/drawing/2014/main" id="{50F5A0FC-1B36-3680-5614-DE3D774D47B3}"/>
              </a:ext>
            </a:extLst>
          </p:cNvPr>
          <p:cNvPicPr>
            <a:picLocks noGrp="1" noChangeAspect="1"/>
          </p:cNvPicPr>
          <p:nvPr>
            <p:ph idx="1"/>
          </p:nvPr>
        </p:nvPicPr>
        <p:blipFill rotWithShape="1">
          <a:blip r:embed="rId2"/>
          <a:srcRect l="18111" t="19739" b="7792"/>
          <a:stretch/>
        </p:blipFill>
        <p:spPr>
          <a:xfrm>
            <a:off x="6087260" y="2940422"/>
            <a:ext cx="5294738" cy="2635625"/>
          </a:xfrm>
        </p:spPr>
      </p:pic>
      <p:pic>
        <p:nvPicPr>
          <p:cNvPr id="7" name="Picture 6">
            <a:extLst>
              <a:ext uri="{FF2B5EF4-FFF2-40B4-BE49-F238E27FC236}">
                <a16:creationId xmlns:a16="http://schemas.microsoft.com/office/drawing/2014/main" id="{E1B25ACE-A716-7B75-7E91-BFDB081618BA}"/>
              </a:ext>
            </a:extLst>
          </p:cNvPr>
          <p:cNvPicPr>
            <a:picLocks noChangeAspect="1"/>
          </p:cNvPicPr>
          <p:nvPr/>
        </p:nvPicPr>
        <p:blipFill rotWithShape="1">
          <a:blip r:embed="rId3"/>
          <a:srcRect l="18892" t="19223" b="6535"/>
          <a:stretch/>
        </p:blipFill>
        <p:spPr>
          <a:xfrm>
            <a:off x="591670" y="2940422"/>
            <a:ext cx="5118848" cy="2635625"/>
          </a:xfrm>
          <a:prstGeom prst="rect">
            <a:avLst/>
          </a:prstGeom>
        </p:spPr>
      </p:pic>
    </p:spTree>
    <p:extLst>
      <p:ext uri="{BB962C8B-B14F-4D97-AF65-F5344CB8AC3E}">
        <p14:creationId xmlns:p14="http://schemas.microsoft.com/office/powerpoint/2010/main" val="2849380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214E-87B5-E492-11C5-DC8DF84262CD}"/>
              </a:ext>
            </a:extLst>
          </p:cNvPr>
          <p:cNvSpPr>
            <a:spLocks noGrp="1"/>
          </p:cNvSpPr>
          <p:nvPr>
            <p:ph type="title"/>
          </p:nvPr>
        </p:nvSpPr>
        <p:spPr/>
        <p:txBody>
          <a:bodyPr>
            <a:normAutofit/>
          </a:bodyPr>
          <a:lstStyle/>
          <a:p>
            <a:r>
              <a:rPr lang="en-US" dirty="0"/>
              <a:t>Replacing with median and mode</a:t>
            </a:r>
          </a:p>
        </p:txBody>
      </p:sp>
      <p:pic>
        <p:nvPicPr>
          <p:cNvPr id="5" name="Content Placeholder 4">
            <a:extLst>
              <a:ext uri="{FF2B5EF4-FFF2-40B4-BE49-F238E27FC236}">
                <a16:creationId xmlns:a16="http://schemas.microsoft.com/office/drawing/2014/main" id="{EC523D8B-7ACF-93F4-784D-13BCDF7F5B99}"/>
              </a:ext>
            </a:extLst>
          </p:cNvPr>
          <p:cNvPicPr>
            <a:picLocks noGrp="1" noChangeAspect="1"/>
          </p:cNvPicPr>
          <p:nvPr>
            <p:ph idx="1"/>
          </p:nvPr>
        </p:nvPicPr>
        <p:blipFill rotWithShape="1">
          <a:blip r:embed="rId2"/>
          <a:srcRect l="18943" t="16974" b="7392"/>
          <a:stretch/>
        </p:blipFill>
        <p:spPr>
          <a:xfrm>
            <a:off x="6568188" y="2615966"/>
            <a:ext cx="5240951" cy="2895601"/>
          </a:xfrm>
        </p:spPr>
      </p:pic>
      <p:pic>
        <p:nvPicPr>
          <p:cNvPr id="6" name="Picture 5">
            <a:extLst>
              <a:ext uri="{FF2B5EF4-FFF2-40B4-BE49-F238E27FC236}">
                <a16:creationId xmlns:a16="http://schemas.microsoft.com/office/drawing/2014/main" id="{D17E75B4-46AC-29A4-711D-9946F99770AF}"/>
              </a:ext>
            </a:extLst>
          </p:cNvPr>
          <p:cNvPicPr>
            <a:picLocks noChangeAspect="1"/>
          </p:cNvPicPr>
          <p:nvPr/>
        </p:nvPicPr>
        <p:blipFill rotWithShape="1">
          <a:blip r:embed="rId3"/>
          <a:srcRect l="19464" t="16425" b="6596"/>
          <a:stretch/>
        </p:blipFill>
        <p:spPr>
          <a:xfrm>
            <a:off x="382861" y="2615966"/>
            <a:ext cx="5304167" cy="2895601"/>
          </a:xfrm>
          <a:prstGeom prst="rect">
            <a:avLst/>
          </a:prstGeom>
        </p:spPr>
      </p:pic>
    </p:spTree>
    <p:extLst>
      <p:ext uri="{BB962C8B-B14F-4D97-AF65-F5344CB8AC3E}">
        <p14:creationId xmlns:p14="http://schemas.microsoft.com/office/powerpoint/2010/main" val="221789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2897-CFE9-C1AD-1F3B-C6110E4F1BA2}"/>
              </a:ext>
            </a:extLst>
          </p:cNvPr>
          <p:cNvSpPr>
            <a:spLocks noGrp="1"/>
          </p:cNvSpPr>
          <p:nvPr>
            <p:ph type="title"/>
          </p:nvPr>
        </p:nvSpPr>
        <p:spPr/>
        <p:txBody>
          <a:bodyPr/>
          <a:lstStyle/>
          <a:p>
            <a:r>
              <a:rPr lang="en-US" dirty="0"/>
              <a:t>Clean table link</a:t>
            </a:r>
          </a:p>
        </p:txBody>
      </p:sp>
      <p:sp>
        <p:nvSpPr>
          <p:cNvPr id="9" name="Content Placeholder 8">
            <a:extLst>
              <a:ext uri="{FF2B5EF4-FFF2-40B4-BE49-F238E27FC236}">
                <a16:creationId xmlns:a16="http://schemas.microsoft.com/office/drawing/2014/main" id="{18F756B5-CDA0-347D-61CB-9E9B48A7B0E3}"/>
              </a:ext>
            </a:extLst>
          </p:cNvPr>
          <p:cNvSpPr>
            <a:spLocks noGrp="1"/>
          </p:cNvSpPr>
          <p:nvPr>
            <p:ph idx="1"/>
          </p:nvPr>
        </p:nvSpPr>
        <p:spPr/>
        <p:txBody>
          <a:bodyPr/>
          <a:lstStyle/>
          <a:p>
            <a:r>
              <a:rPr lang="en-US" dirty="0">
                <a:hlinkClick r:id="rId2"/>
              </a:rPr>
              <a:t>https://docs.google.com/spreadsheets/d/1Wyxm71LrgVIAz_xYKgYkncCsxommYYdV/edit?usp=sharelink&amp;ouid=107314121677265382892&amp;rtpof=true&amp;sd=true</a:t>
            </a:r>
            <a:r>
              <a:rPr lang="en-US" dirty="0"/>
              <a:t> </a:t>
            </a:r>
          </a:p>
        </p:txBody>
      </p:sp>
    </p:spTree>
    <p:extLst>
      <p:ext uri="{BB962C8B-B14F-4D97-AF65-F5344CB8AC3E}">
        <p14:creationId xmlns:p14="http://schemas.microsoft.com/office/powerpoint/2010/main" val="344187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211C-5910-6811-B555-BDFC99A8296E}"/>
              </a:ext>
            </a:extLst>
          </p:cNvPr>
          <p:cNvSpPr>
            <a:spLocks noGrp="1"/>
          </p:cNvSpPr>
          <p:nvPr>
            <p:ph type="title"/>
          </p:nvPr>
        </p:nvSpPr>
        <p:spPr/>
        <p:txBody>
          <a:bodyPr/>
          <a:lstStyle/>
          <a:p>
            <a:r>
              <a:rPr lang="en-US" dirty="0"/>
              <a:t>Target analysis</a:t>
            </a:r>
          </a:p>
        </p:txBody>
      </p:sp>
      <p:pic>
        <p:nvPicPr>
          <p:cNvPr id="5" name="Content Placeholder 4">
            <a:extLst>
              <a:ext uri="{FF2B5EF4-FFF2-40B4-BE49-F238E27FC236}">
                <a16:creationId xmlns:a16="http://schemas.microsoft.com/office/drawing/2014/main" id="{E9BDBB0A-3529-9B85-FAB3-AED434B97C66}"/>
              </a:ext>
            </a:extLst>
          </p:cNvPr>
          <p:cNvPicPr>
            <a:picLocks noGrp="1" noChangeAspect="1"/>
          </p:cNvPicPr>
          <p:nvPr>
            <p:ph idx="1"/>
          </p:nvPr>
        </p:nvPicPr>
        <p:blipFill rotWithShape="1">
          <a:blip r:embed="rId2"/>
          <a:srcRect t="19566" r="41681" b="11025"/>
          <a:stretch/>
        </p:blipFill>
        <p:spPr>
          <a:xfrm>
            <a:off x="2540415" y="2545978"/>
            <a:ext cx="6478080" cy="3361764"/>
          </a:xfrm>
        </p:spPr>
      </p:pic>
    </p:spTree>
    <p:extLst>
      <p:ext uri="{BB962C8B-B14F-4D97-AF65-F5344CB8AC3E}">
        <p14:creationId xmlns:p14="http://schemas.microsoft.com/office/powerpoint/2010/main" val="136758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E2B5-3E54-77D1-DDE3-BD15381876F6}"/>
              </a:ext>
            </a:extLst>
          </p:cNvPr>
          <p:cNvSpPr>
            <a:spLocks noGrp="1"/>
          </p:cNvSpPr>
          <p:nvPr>
            <p:ph type="title"/>
          </p:nvPr>
        </p:nvSpPr>
        <p:spPr/>
        <p:txBody>
          <a:bodyPr/>
          <a:lstStyle/>
          <a:p>
            <a:r>
              <a:rPr lang="en-US" dirty="0"/>
              <a:t>Gender variable</a:t>
            </a:r>
          </a:p>
        </p:txBody>
      </p:sp>
      <p:pic>
        <p:nvPicPr>
          <p:cNvPr id="5" name="Content Placeholder 4">
            <a:extLst>
              <a:ext uri="{FF2B5EF4-FFF2-40B4-BE49-F238E27FC236}">
                <a16:creationId xmlns:a16="http://schemas.microsoft.com/office/drawing/2014/main" id="{35B3DD2D-8942-91BD-86A9-4E6559053453}"/>
              </a:ext>
            </a:extLst>
          </p:cNvPr>
          <p:cNvPicPr>
            <a:picLocks noGrp="1" noChangeAspect="1"/>
          </p:cNvPicPr>
          <p:nvPr>
            <p:ph idx="1"/>
          </p:nvPr>
        </p:nvPicPr>
        <p:blipFill rotWithShape="1">
          <a:blip r:embed="rId2"/>
          <a:srcRect t="17275" b="13708"/>
          <a:stretch/>
        </p:blipFill>
        <p:spPr>
          <a:xfrm>
            <a:off x="2863144" y="2850777"/>
            <a:ext cx="6465712" cy="2510118"/>
          </a:xfrm>
        </p:spPr>
      </p:pic>
    </p:spTree>
    <p:extLst>
      <p:ext uri="{BB962C8B-B14F-4D97-AF65-F5344CB8AC3E}">
        <p14:creationId xmlns:p14="http://schemas.microsoft.com/office/powerpoint/2010/main" val="62538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D977-9CB7-2AB0-CC49-B250E81F51A2}"/>
              </a:ext>
            </a:extLst>
          </p:cNvPr>
          <p:cNvSpPr>
            <a:spLocks noGrp="1"/>
          </p:cNvSpPr>
          <p:nvPr>
            <p:ph type="title"/>
          </p:nvPr>
        </p:nvSpPr>
        <p:spPr/>
        <p:txBody>
          <a:bodyPr/>
          <a:lstStyle/>
          <a:p>
            <a:r>
              <a:rPr lang="en-US" dirty="0"/>
              <a:t>Housing</a:t>
            </a:r>
          </a:p>
        </p:txBody>
      </p:sp>
      <p:pic>
        <p:nvPicPr>
          <p:cNvPr id="5" name="Content Placeholder 4">
            <a:extLst>
              <a:ext uri="{FF2B5EF4-FFF2-40B4-BE49-F238E27FC236}">
                <a16:creationId xmlns:a16="http://schemas.microsoft.com/office/drawing/2014/main" id="{023E9684-CD4A-23A6-1101-D0CBC5E6FDA6}"/>
              </a:ext>
            </a:extLst>
          </p:cNvPr>
          <p:cNvPicPr>
            <a:picLocks noGrp="1" noChangeAspect="1"/>
          </p:cNvPicPr>
          <p:nvPr>
            <p:ph idx="1"/>
          </p:nvPr>
        </p:nvPicPr>
        <p:blipFill rotWithShape="1">
          <a:blip r:embed="rId2"/>
          <a:srcRect t="16536" b="13461"/>
          <a:stretch/>
        </p:blipFill>
        <p:spPr>
          <a:xfrm>
            <a:off x="2863144" y="2823882"/>
            <a:ext cx="6465712" cy="2545977"/>
          </a:xfrm>
        </p:spPr>
      </p:pic>
    </p:spTree>
    <p:extLst>
      <p:ext uri="{BB962C8B-B14F-4D97-AF65-F5344CB8AC3E}">
        <p14:creationId xmlns:p14="http://schemas.microsoft.com/office/powerpoint/2010/main" val="225167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7D519-327A-5D60-4A39-DBAB97FF9239}"/>
              </a:ext>
            </a:extLst>
          </p:cNvPr>
          <p:cNvSpPr>
            <a:spLocks noGrp="1"/>
          </p:cNvSpPr>
          <p:nvPr>
            <p:ph type="title"/>
          </p:nvPr>
        </p:nvSpPr>
        <p:spPr/>
        <p:txBody>
          <a:bodyPr>
            <a:normAutofit/>
          </a:bodyPr>
          <a:lstStyle/>
          <a:p>
            <a:r>
              <a:rPr lang="en-US" sz="2800" dirty="0"/>
              <a:t>UNIVARIATE ANALYSIS:-AMT_TOTAL INCOME </a:t>
            </a:r>
          </a:p>
        </p:txBody>
      </p:sp>
      <p:pic>
        <p:nvPicPr>
          <p:cNvPr id="5" name="Content Placeholder 4">
            <a:extLst>
              <a:ext uri="{FF2B5EF4-FFF2-40B4-BE49-F238E27FC236}">
                <a16:creationId xmlns:a16="http://schemas.microsoft.com/office/drawing/2014/main" id="{FE480C81-634B-DD8D-897E-DA527488AA2F}"/>
              </a:ext>
            </a:extLst>
          </p:cNvPr>
          <p:cNvPicPr>
            <a:picLocks noGrp="1" noChangeAspect="1"/>
          </p:cNvPicPr>
          <p:nvPr>
            <p:ph idx="1"/>
          </p:nvPr>
        </p:nvPicPr>
        <p:blipFill>
          <a:blip r:embed="rId2"/>
          <a:stretch>
            <a:fillRect/>
          </a:stretch>
        </p:blipFill>
        <p:spPr>
          <a:xfrm>
            <a:off x="915968" y="2222500"/>
            <a:ext cx="10360063" cy="3636963"/>
          </a:xfrm>
        </p:spPr>
      </p:pic>
    </p:spTree>
    <p:extLst>
      <p:ext uri="{BB962C8B-B14F-4D97-AF65-F5344CB8AC3E}">
        <p14:creationId xmlns:p14="http://schemas.microsoft.com/office/powerpoint/2010/main" val="1276924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2052-02B9-4B5A-E5A4-F0354D69A05D}"/>
              </a:ext>
            </a:extLst>
          </p:cNvPr>
          <p:cNvSpPr>
            <a:spLocks noGrp="1"/>
          </p:cNvSpPr>
          <p:nvPr>
            <p:ph type="title"/>
          </p:nvPr>
        </p:nvSpPr>
        <p:spPr/>
        <p:txBody>
          <a:bodyPr>
            <a:normAutofit/>
          </a:bodyPr>
          <a:lstStyle/>
          <a:p>
            <a:r>
              <a:rPr lang="en-US" dirty="0"/>
              <a:t>Univariate Analysis NAME_INCOME_TYPE</a:t>
            </a:r>
          </a:p>
        </p:txBody>
      </p:sp>
      <p:pic>
        <p:nvPicPr>
          <p:cNvPr id="5" name="Content Placeholder 4">
            <a:extLst>
              <a:ext uri="{FF2B5EF4-FFF2-40B4-BE49-F238E27FC236}">
                <a16:creationId xmlns:a16="http://schemas.microsoft.com/office/drawing/2014/main" id="{9F1D62E5-3B44-1B21-45BC-8226E2D5FF44}"/>
              </a:ext>
            </a:extLst>
          </p:cNvPr>
          <p:cNvPicPr>
            <a:picLocks noGrp="1" noChangeAspect="1"/>
          </p:cNvPicPr>
          <p:nvPr>
            <p:ph idx="1"/>
          </p:nvPr>
        </p:nvPicPr>
        <p:blipFill>
          <a:blip r:embed="rId2"/>
          <a:stretch>
            <a:fillRect/>
          </a:stretch>
        </p:blipFill>
        <p:spPr>
          <a:xfrm>
            <a:off x="961891" y="2346866"/>
            <a:ext cx="3551228" cy="2164268"/>
          </a:xfrm>
        </p:spPr>
      </p:pic>
      <p:pic>
        <p:nvPicPr>
          <p:cNvPr id="7" name="Picture 6">
            <a:extLst>
              <a:ext uri="{FF2B5EF4-FFF2-40B4-BE49-F238E27FC236}">
                <a16:creationId xmlns:a16="http://schemas.microsoft.com/office/drawing/2014/main" id="{6BBE6F77-D504-F21B-B798-C058CC026E5B}"/>
              </a:ext>
            </a:extLst>
          </p:cNvPr>
          <p:cNvPicPr>
            <a:picLocks noChangeAspect="1"/>
          </p:cNvPicPr>
          <p:nvPr/>
        </p:nvPicPr>
        <p:blipFill>
          <a:blip r:embed="rId3"/>
          <a:stretch>
            <a:fillRect/>
          </a:stretch>
        </p:blipFill>
        <p:spPr>
          <a:xfrm>
            <a:off x="4857363" y="2056242"/>
            <a:ext cx="6873836" cy="3033023"/>
          </a:xfrm>
          <a:prstGeom prst="rect">
            <a:avLst/>
          </a:prstGeom>
        </p:spPr>
      </p:pic>
    </p:spTree>
    <p:extLst>
      <p:ext uri="{BB962C8B-B14F-4D97-AF65-F5344CB8AC3E}">
        <p14:creationId xmlns:p14="http://schemas.microsoft.com/office/powerpoint/2010/main" val="333482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413E-3EA5-520B-59AA-A24EE9410E32}"/>
              </a:ext>
            </a:extLst>
          </p:cNvPr>
          <p:cNvSpPr>
            <a:spLocks noGrp="1"/>
          </p:cNvSpPr>
          <p:nvPr>
            <p:ph type="title"/>
          </p:nvPr>
        </p:nvSpPr>
        <p:spPr/>
        <p:txBody>
          <a:bodyPr>
            <a:normAutofit fontScale="90000"/>
          </a:bodyPr>
          <a:lstStyle/>
          <a:p>
            <a:r>
              <a:rPr lang="en-US" dirty="0"/>
              <a:t>Univariate Analysis</a:t>
            </a:r>
            <a:br>
              <a:rPr lang="en-US" dirty="0"/>
            </a:br>
            <a:r>
              <a:rPr lang="en-US" dirty="0"/>
              <a:t>Age group</a:t>
            </a:r>
          </a:p>
        </p:txBody>
      </p:sp>
      <p:pic>
        <p:nvPicPr>
          <p:cNvPr id="5" name="Content Placeholder 4">
            <a:extLst>
              <a:ext uri="{FF2B5EF4-FFF2-40B4-BE49-F238E27FC236}">
                <a16:creationId xmlns:a16="http://schemas.microsoft.com/office/drawing/2014/main" id="{7C5803A0-19E9-FB2E-08B7-EDD80561BD7A}"/>
              </a:ext>
            </a:extLst>
          </p:cNvPr>
          <p:cNvPicPr>
            <a:picLocks noGrp="1" noChangeAspect="1"/>
          </p:cNvPicPr>
          <p:nvPr>
            <p:ph idx="1"/>
          </p:nvPr>
        </p:nvPicPr>
        <p:blipFill>
          <a:blip r:embed="rId2"/>
          <a:stretch>
            <a:fillRect/>
          </a:stretch>
        </p:blipFill>
        <p:spPr>
          <a:xfrm>
            <a:off x="3530895" y="2222500"/>
            <a:ext cx="5130210" cy="3636963"/>
          </a:xfrm>
        </p:spPr>
      </p:pic>
    </p:spTree>
    <p:extLst>
      <p:ext uri="{BB962C8B-B14F-4D97-AF65-F5344CB8AC3E}">
        <p14:creationId xmlns:p14="http://schemas.microsoft.com/office/powerpoint/2010/main" val="71264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p:txBody>
          <a:bodyPr vert="horz" lIns="91440" tIns="45720" rIns="91440" bIns="45720" rtlCol="0">
            <a:normAutofit/>
          </a:bodyPr>
          <a:lstStyle/>
          <a:p>
            <a:r>
              <a:rPr lang="en-US" dirty="0">
                <a:solidFill>
                  <a:srgbClr val="8492A6"/>
                </a:solidFill>
                <a:latin typeface="Manrope"/>
              </a:rPr>
              <a:t>O</a:t>
            </a:r>
            <a:r>
              <a:rPr lang="en-US" b="0" i="0" dirty="0">
                <a:solidFill>
                  <a:srgbClr val="8492A6"/>
                </a:solidFill>
                <a:effectLst/>
                <a:latin typeface="Manrope"/>
              </a:rPr>
              <a:t>verall approach of the </a:t>
            </a:r>
            <a:r>
              <a:rPr lang="en-US" b="1" i="0" dirty="0">
                <a:solidFill>
                  <a:srgbClr val="8492A6"/>
                </a:solidFill>
                <a:effectLst/>
                <a:latin typeface="Manrope"/>
              </a:rPr>
              <a:t>analysis</a:t>
            </a:r>
            <a:endParaRPr lang="en-US" dirty="0"/>
          </a:p>
        </p:txBody>
      </p:sp>
      <p:sp>
        <p:nvSpPr>
          <p:cNvPr id="5" name="Content Placeholder 4">
            <a:extLst>
              <a:ext uri="{FF2B5EF4-FFF2-40B4-BE49-F238E27FC236}">
                <a16:creationId xmlns:a16="http://schemas.microsoft.com/office/drawing/2014/main" id="{97FB701C-F91A-93DC-227F-08DAAB9AA8BA}"/>
              </a:ext>
            </a:extLst>
          </p:cNvPr>
          <p:cNvSpPr>
            <a:spLocks noGrp="1"/>
          </p:cNvSpPr>
          <p:nvPr>
            <p:ph idx="1"/>
          </p:nvPr>
        </p:nvSpPr>
        <p:spPr/>
        <p:txBody>
          <a:bodyPr>
            <a:normAutofit/>
          </a:bodyPr>
          <a:lstStyle/>
          <a:p>
            <a:r>
              <a:rPr lang="en-US" b="0" i="0" dirty="0">
                <a:solidFill>
                  <a:srgbClr val="374151"/>
                </a:solidFill>
                <a:effectLst/>
                <a:latin typeface="Söhne"/>
              </a:rPr>
              <a:t>Risk analytics is a field that involves using statistical techniques to identify and analyze the risk associated with a particular situation or decision. In the context of this case study, risk analytics can be used to analyze the risk associated with lending money to a particular client, based on their credit score, payment history, income level, and other relevant factors.</a:t>
            </a:r>
          </a:p>
          <a:p>
            <a:r>
              <a:rPr lang="en-US" b="0" i="0" dirty="0">
                <a:solidFill>
                  <a:srgbClr val="374151"/>
                </a:solidFill>
                <a:effectLst/>
                <a:latin typeface="Söhne"/>
              </a:rPr>
              <a:t>The primary objective of this case study is to identify patterns that indicate if a client has difficulty paying their loan installments, which can be used to take actions such as denying the loan, reducing the loan amount, lending to risky applicants at higher interest rates, etc. The aim is to ensure that consumers capable of repaying the loan are not rejected while identifying the factors that strongly influence loan default.</a:t>
            </a:r>
            <a:endParaRPr lang="en-US" dirty="0"/>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FC2E-0D1C-D37B-FA2F-23D2DA475D5F}"/>
              </a:ext>
            </a:extLst>
          </p:cNvPr>
          <p:cNvSpPr>
            <a:spLocks noGrp="1"/>
          </p:cNvSpPr>
          <p:nvPr>
            <p:ph type="title"/>
          </p:nvPr>
        </p:nvSpPr>
        <p:spPr>
          <a:xfrm>
            <a:off x="1132115" y="311201"/>
            <a:ext cx="10058400" cy="1450757"/>
          </a:xfrm>
        </p:spPr>
        <p:txBody>
          <a:bodyPr>
            <a:normAutofit/>
          </a:bodyPr>
          <a:lstStyle/>
          <a:p>
            <a:r>
              <a:rPr lang="en-US" sz="2800" dirty="0"/>
              <a:t>Univariate analysis:-Client amount credit according to range</a:t>
            </a:r>
          </a:p>
        </p:txBody>
      </p:sp>
      <p:pic>
        <p:nvPicPr>
          <p:cNvPr id="5" name="Content Placeholder 4">
            <a:extLst>
              <a:ext uri="{FF2B5EF4-FFF2-40B4-BE49-F238E27FC236}">
                <a16:creationId xmlns:a16="http://schemas.microsoft.com/office/drawing/2014/main" id="{29AB5D18-A97E-12A1-5223-3FE894A0FAFD}"/>
              </a:ext>
            </a:extLst>
          </p:cNvPr>
          <p:cNvPicPr>
            <a:picLocks noGrp="1" noChangeAspect="1"/>
          </p:cNvPicPr>
          <p:nvPr>
            <p:ph idx="1"/>
          </p:nvPr>
        </p:nvPicPr>
        <p:blipFill>
          <a:blip r:embed="rId2"/>
          <a:stretch>
            <a:fillRect/>
          </a:stretch>
        </p:blipFill>
        <p:spPr>
          <a:xfrm>
            <a:off x="3221045" y="2584268"/>
            <a:ext cx="7033534" cy="3760788"/>
          </a:xfrm>
        </p:spPr>
      </p:pic>
      <p:pic>
        <p:nvPicPr>
          <p:cNvPr id="7" name="Picture 6">
            <a:extLst>
              <a:ext uri="{FF2B5EF4-FFF2-40B4-BE49-F238E27FC236}">
                <a16:creationId xmlns:a16="http://schemas.microsoft.com/office/drawing/2014/main" id="{8DA3D8D5-BD66-EC6A-4ED8-521E824C9D62}"/>
              </a:ext>
            </a:extLst>
          </p:cNvPr>
          <p:cNvPicPr>
            <a:picLocks noChangeAspect="1"/>
          </p:cNvPicPr>
          <p:nvPr/>
        </p:nvPicPr>
        <p:blipFill>
          <a:blip r:embed="rId3"/>
          <a:stretch>
            <a:fillRect/>
          </a:stretch>
        </p:blipFill>
        <p:spPr>
          <a:xfrm>
            <a:off x="932099" y="2005098"/>
            <a:ext cx="6043184" cy="1158340"/>
          </a:xfrm>
          <a:prstGeom prst="rect">
            <a:avLst/>
          </a:prstGeom>
        </p:spPr>
      </p:pic>
    </p:spTree>
    <p:extLst>
      <p:ext uri="{BB962C8B-B14F-4D97-AF65-F5344CB8AC3E}">
        <p14:creationId xmlns:p14="http://schemas.microsoft.com/office/powerpoint/2010/main" val="1677822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9219-5338-FC50-1782-EB2F75447957}"/>
              </a:ext>
            </a:extLst>
          </p:cNvPr>
          <p:cNvSpPr>
            <a:spLocks noGrp="1"/>
          </p:cNvSpPr>
          <p:nvPr>
            <p:ph type="title"/>
          </p:nvPr>
        </p:nvSpPr>
        <p:spPr/>
        <p:txBody>
          <a:bodyPr>
            <a:normAutofit/>
          </a:bodyPr>
          <a:lstStyle/>
          <a:p>
            <a:r>
              <a:rPr lang="en-US" sz="3200" dirty="0"/>
              <a:t>Univariate </a:t>
            </a:r>
            <a:r>
              <a:rPr lang="en-US" sz="3200" dirty="0" err="1"/>
              <a:t>Analysi</a:t>
            </a:r>
            <a:r>
              <a:rPr lang="en-US" sz="3200" dirty="0"/>
              <a:t>:- OCCUPATION_TYPE</a:t>
            </a:r>
          </a:p>
        </p:txBody>
      </p:sp>
      <p:pic>
        <p:nvPicPr>
          <p:cNvPr id="5" name="Content Placeholder 4">
            <a:extLst>
              <a:ext uri="{FF2B5EF4-FFF2-40B4-BE49-F238E27FC236}">
                <a16:creationId xmlns:a16="http://schemas.microsoft.com/office/drawing/2014/main" id="{0F76475A-21EF-DC3F-0130-DCB698A4F308}"/>
              </a:ext>
            </a:extLst>
          </p:cNvPr>
          <p:cNvPicPr>
            <a:picLocks noGrp="1" noChangeAspect="1"/>
          </p:cNvPicPr>
          <p:nvPr>
            <p:ph idx="1"/>
          </p:nvPr>
        </p:nvPicPr>
        <p:blipFill>
          <a:blip r:embed="rId2"/>
          <a:stretch>
            <a:fillRect/>
          </a:stretch>
        </p:blipFill>
        <p:spPr>
          <a:xfrm>
            <a:off x="1097280" y="2155279"/>
            <a:ext cx="3299746" cy="3718882"/>
          </a:xfrm>
        </p:spPr>
      </p:pic>
      <p:pic>
        <p:nvPicPr>
          <p:cNvPr id="7" name="Picture 6">
            <a:extLst>
              <a:ext uri="{FF2B5EF4-FFF2-40B4-BE49-F238E27FC236}">
                <a16:creationId xmlns:a16="http://schemas.microsoft.com/office/drawing/2014/main" id="{8DE6C7A6-57E1-FEAB-AB2B-6A25F35860A8}"/>
              </a:ext>
            </a:extLst>
          </p:cNvPr>
          <p:cNvPicPr>
            <a:picLocks noChangeAspect="1"/>
          </p:cNvPicPr>
          <p:nvPr/>
        </p:nvPicPr>
        <p:blipFill>
          <a:blip r:embed="rId3"/>
          <a:stretch>
            <a:fillRect/>
          </a:stretch>
        </p:blipFill>
        <p:spPr>
          <a:xfrm>
            <a:off x="4516709" y="1953331"/>
            <a:ext cx="7338696" cy="4122777"/>
          </a:xfrm>
          <a:prstGeom prst="rect">
            <a:avLst/>
          </a:prstGeom>
        </p:spPr>
      </p:pic>
    </p:spTree>
    <p:extLst>
      <p:ext uri="{BB962C8B-B14F-4D97-AF65-F5344CB8AC3E}">
        <p14:creationId xmlns:p14="http://schemas.microsoft.com/office/powerpoint/2010/main" val="2202062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05665-7049-2DCB-2933-E6A2DED10FF5}"/>
              </a:ext>
            </a:extLst>
          </p:cNvPr>
          <p:cNvSpPr>
            <a:spLocks noGrp="1"/>
          </p:cNvSpPr>
          <p:nvPr>
            <p:ph type="title"/>
          </p:nvPr>
        </p:nvSpPr>
        <p:spPr/>
        <p:txBody>
          <a:bodyPr>
            <a:normAutofit/>
          </a:bodyPr>
          <a:lstStyle/>
          <a:p>
            <a:r>
              <a:rPr lang="en-US" sz="2800" dirty="0"/>
              <a:t>Bivariate Analysis:- Total Income vs Family status</a:t>
            </a:r>
          </a:p>
        </p:txBody>
      </p:sp>
      <p:pic>
        <p:nvPicPr>
          <p:cNvPr id="5" name="Content Placeholder 4">
            <a:extLst>
              <a:ext uri="{FF2B5EF4-FFF2-40B4-BE49-F238E27FC236}">
                <a16:creationId xmlns:a16="http://schemas.microsoft.com/office/drawing/2014/main" id="{C0902A1C-4634-C040-1695-E536541B860B}"/>
              </a:ext>
            </a:extLst>
          </p:cNvPr>
          <p:cNvPicPr>
            <a:picLocks noGrp="1" noChangeAspect="1"/>
          </p:cNvPicPr>
          <p:nvPr>
            <p:ph idx="1"/>
          </p:nvPr>
        </p:nvPicPr>
        <p:blipFill>
          <a:blip r:embed="rId2"/>
          <a:stretch>
            <a:fillRect/>
          </a:stretch>
        </p:blipFill>
        <p:spPr>
          <a:xfrm>
            <a:off x="1036320" y="1737360"/>
            <a:ext cx="7603158" cy="1354875"/>
          </a:xfrm>
        </p:spPr>
      </p:pic>
      <p:pic>
        <p:nvPicPr>
          <p:cNvPr id="7" name="Picture 6">
            <a:extLst>
              <a:ext uri="{FF2B5EF4-FFF2-40B4-BE49-F238E27FC236}">
                <a16:creationId xmlns:a16="http://schemas.microsoft.com/office/drawing/2014/main" id="{72D9CE6C-34E9-A25B-59B1-8ABF83808E35}"/>
              </a:ext>
            </a:extLst>
          </p:cNvPr>
          <p:cNvPicPr>
            <a:picLocks noChangeAspect="1"/>
          </p:cNvPicPr>
          <p:nvPr/>
        </p:nvPicPr>
        <p:blipFill>
          <a:blip r:embed="rId3"/>
          <a:stretch>
            <a:fillRect/>
          </a:stretch>
        </p:blipFill>
        <p:spPr>
          <a:xfrm>
            <a:off x="4304617" y="3092235"/>
            <a:ext cx="7887383" cy="3337849"/>
          </a:xfrm>
          <a:prstGeom prst="rect">
            <a:avLst/>
          </a:prstGeom>
        </p:spPr>
      </p:pic>
    </p:spTree>
    <p:extLst>
      <p:ext uri="{BB962C8B-B14F-4D97-AF65-F5344CB8AC3E}">
        <p14:creationId xmlns:p14="http://schemas.microsoft.com/office/powerpoint/2010/main" val="309472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082B-42D6-D4B1-ACCF-9D712F825FD0}"/>
              </a:ext>
            </a:extLst>
          </p:cNvPr>
          <p:cNvSpPr>
            <a:spLocks noGrp="1"/>
          </p:cNvSpPr>
          <p:nvPr>
            <p:ph type="title"/>
          </p:nvPr>
        </p:nvSpPr>
        <p:spPr/>
        <p:txBody>
          <a:bodyPr>
            <a:normAutofit/>
          </a:bodyPr>
          <a:lstStyle/>
          <a:p>
            <a:r>
              <a:rPr lang="en-US" sz="2800" dirty="0"/>
              <a:t>Bivariate Analysis:- Total Income vs Family status</a:t>
            </a:r>
          </a:p>
        </p:txBody>
      </p:sp>
      <p:pic>
        <p:nvPicPr>
          <p:cNvPr id="5" name="Content Placeholder 4">
            <a:extLst>
              <a:ext uri="{FF2B5EF4-FFF2-40B4-BE49-F238E27FC236}">
                <a16:creationId xmlns:a16="http://schemas.microsoft.com/office/drawing/2014/main" id="{F8E4DCC5-824B-9322-FC4C-F0C6001B85BA}"/>
              </a:ext>
            </a:extLst>
          </p:cNvPr>
          <p:cNvPicPr>
            <a:picLocks noGrp="1" noChangeAspect="1"/>
          </p:cNvPicPr>
          <p:nvPr>
            <p:ph idx="1"/>
          </p:nvPr>
        </p:nvPicPr>
        <p:blipFill>
          <a:blip r:embed="rId2"/>
          <a:stretch>
            <a:fillRect/>
          </a:stretch>
        </p:blipFill>
        <p:spPr>
          <a:xfrm>
            <a:off x="945237" y="1921170"/>
            <a:ext cx="8658056" cy="1328879"/>
          </a:xfrm>
        </p:spPr>
      </p:pic>
      <p:pic>
        <p:nvPicPr>
          <p:cNvPr id="7" name="Picture 6">
            <a:extLst>
              <a:ext uri="{FF2B5EF4-FFF2-40B4-BE49-F238E27FC236}">
                <a16:creationId xmlns:a16="http://schemas.microsoft.com/office/drawing/2014/main" id="{287E879E-19FB-EB48-CE4A-EAA76868EB26}"/>
              </a:ext>
            </a:extLst>
          </p:cNvPr>
          <p:cNvPicPr>
            <a:picLocks noChangeAspect="1"/>
          </p:cNvPicPr>
          <p:nvPr/>
        </p:nvPicPr>
        <p:blipFill>
          <a:blip r:embed="rId3"/>
          <a:stretch>
            <a:fillRect/>
          </a:stretch>
        </p:blipFill>
        <p:spPr>
          <a:xfrm>
            <a:off x="3223196" y="3323275"/>
            <a:ext cx="7185997" cy="3142995"/>
          </a:xfrm>
          <a:prstGeom prst="rect">
            <a:avLst/>
          </a:prstGeom>
        </p:spPr>
      </p:pic>
    </p:spTree>
    <p:extLst>
      <p:ext uri="{BB962C8B-B14F-4D97-AF65-F5344CB8AC3E}">
        <p14:creationId xmlns:p14="http://schemas.microsoft.com/office/powerpoint/2010/main" val="3148192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F969-86C5-7903-D0BD-21152E55FD06}"/>
              </a:ext>
            </a:extLst>
          </p:cNvPr>
          <p:cNvSpPr>
            <a:spLocks noGrp="1"/>
          </p:cNvSpPr>
          <p:nvPr>
            <p:ph type="title"/>
          </p:nvPr>
        </p:nvSpPr>
        <p:spPr/>
        <p:txBody>
          <a:bodyPr>
            <a:normAutofit fontScale="90000"/>
          </a:bodyPr>
          <a:lstStyle/>
          <a:p>
            <a:r>
              <a:rPr lang="en-US" dirty="0"/>
              <a:t>Removing these columns in the dataset (</a:t>
            </a:r>
            <a:r>
              <a:rPr lang="en-US" dirty="0" err="1"/>
              <a:t>previous_applications</a:t>
            </a:r>
            <a:r>
              <a:rPr lang="en-US" dirty="0"/>
              <a:t>)</a:t>
            </a:r>
          </a:p>
        </p:txBody>
      </p:sp>
      <p:sp>
        <p:nvSpPr>
          <p:cNvPr id="3" name="Content Placeholder 2">
            <a:extLst>
              <a:ext uri="{FF2B5EF4-FFF2-40B4-BE49-F238E27FC236}">
                <a16:creationId xmlns:a16="http://schemas.microsoft.com/office/drawing/2014/main" id="{B1C672F3-45C2-3ED1-F263-173B5DAB697A}"/>
              </a:ext>
            </a:extLst>
          </p:cNvPr>
          <p:cNvSpPr>
            <a:spLocks noGrp="1"/>
          </p:cNvSpPr>
          <p:nvPr>
            <p:ph idx="1"/>
          </p:nvPr>
        </p:nvSpPr>
        <p:spPr/>
        <p:txBody>
          <a:bodyPr/>
          <a:lstStyle/>
          <a:p>
            <a:r>
              <a:rPr lang="en-US" dirty="0"/>
              <a:t>HOUR_APPR_PROCESS_START • WEEKDAY_APPR_PROCESS_START_PREV • FLAG_LAST_APPL_PER_CONTRACT • NFLAG_LAST_APPL_IN_DAY • SK_ID_CURR • WEEKDAY_APPR_PROCESS_START</a:t>
            </a:r>
          </a:p>
        </p:txBody>
      </p:sp>
    </p:spTree>
    <p:extLst>
      <p:ext uri="{BB962C8B-B14F-4D97-AF65-F5344CB8AC3E}">
        <p14:creationId xmlns:p14="http://schemas.microsoft.com/office/powerpoint/2010/main" val="18555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1922-E532-E888-6040-EFAAADDD70E2}"/>
              </a:ext>
            </a:extLst>
          </p:cNvPr>
          <p:cNvSpPr>
            <a:spLocks noGrp="1"/>
          </p:cNvSpPr>
          <p:nvPr>
            <p:ph type="title"/>
          </p:nvPr>
        </p:nvSpPr>
        <p:spPr/>
        <p:txBody>
          <a:bodyPr>
            <a:normAutofit/>
          </a:bodyPr>
          <a:lstStyle/>
          <a:p>
            <a:r>
              <a:rPr lang="en-US" sz="3600" dirty="0"/>
              <a:t>Distribution of Name Contract Status</a:t>
            </a:r>
          </a:p>
        </p:txBody>
      </p:sp>
      <p:pic>
        <p:nvPicPr>
          <p:cNvPr id="5" name="Content Placeholder 4">
            <a:extLst>
              <a:ext uri="{FF2B5EF4-FFF2-40B4-BE49-F238E27FC236}">
                <a16:creationId xmlns:a16="http://schemas.microsoft.com/office/drawing/2014/main" id="{612B5214-3367-6CF6-89DE-86B04A20129E}"/>
              </a:ext>
            </a:extLst>
          </p:cNvPr>
          <p:cNvPicPr>
            <a:picLocks noGrp="1" noChangeAspect="1"/>
          </p:cNvPicPr>
          <p:nvPr>
            <p:ph idx="1"/>
          </p:nvPr>
        </p:nvPicPr>
        <p:blipFill>
          <a:blip r:embed="rId2"/>
          <a:stretch>
            <a:fillRect/>
          </a:stretch>
        </p:blipFill>
        <p:spPr>
          <a:xfrm>
            <a:off x="1945550" y="2222500"/>
            <a:ext cx="8300900" cy="3636963"/>
          </a:xfrm>
        </p:spPr>
      </p:pic>
    </p:spTree>
    <p:extLst>
      <p:ext uri="{BB962C8B-B14F-4D97-AF65-F5344CB8AC3E}">
        <p14:creationId xmlns:p14="http://schemas.microsoft.com/office/powerpoint/2010/main" val="421106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652F-03C7-4D94-7245-2A20B24E66D7}"/>
              </a:ext>
            </a:extLst>
          </p:cNvPr>
          <p:cNvSpPr>
            <a:spLocks noGrp="1"/>
          </p:cNvSpPr>
          <p:nvPr>
            <p:ph type="title"/>
          </p:nvPr>
        </p:nvSpPr>
        <p:spPr/>
        <p:txBody>
          <a:bodyPr>
            <a:normAutofit/>
          </a:bodyPr>
          <a:lstStyle/>
          <a:p>
            <a:r>
              <a:rPr lang="en-US" sz="3600" dirty="0"/>
              <a:t>Distribution of Name Contract Status</a:t>
            </a:r>
          </a:p>
        </p:txBody>
      </p:sp>
      <p:pic>
        <p:nvPicPr>
          <p:cNvPr id="5" name="Content Placeholder 4">
            <a:extLst>
              <a:ext uri="{FF2B5EF4-FFF2-40B4-BE49-F238E27FC236}">
                <a16:creationId xmlns:a16="http://schemas.microsoft.com/office/drawing/2014/main" id="{36AFD931-0266-066C-DED9-EE52AD43432B}"/>
              </a:ext>
            </a:extLst>
          </p:cNvPr>
          <p:cNvPicPr>
            <a:picLocks noGrp="1" noChangeAspect="1"/>
          </p:cNvPicPr>
          <p:nvPr>
            <p:ph idx="1"/>
          </p:nvPr>
        </p:nvPicPr>
        <p:blipFill>
          <a:blip r:embed="rId2"/>
          <a:stretch>
            <a:fillRect/>
          </a:stretch>
        </p:blipFill>
        <p:spPr>
          <a:xfrm>
            <a:off x="1877695" y="2222500"/>
            <a:ext cx="8436609" cy="3636963"/>
          </a:xfrm>
        </p:spPr>
      </p:pic>
    </p:spTree>
    <p:extLst>
      <p:ext uri="{BB962C8B-B14F-4D97-AF65-F5344CB8AC3E}">
        <p14:creationId xmlns:p14="http://schemas.microsoft.com/office/powerpoint/2010/main" val="294255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8B2D-0AE9-9712-4653-BAC3200D2DE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C4356EC-2D1A-1243-E4DA-A9F42633E25B}"/>
              </a:ext>
            </a:extLst>
          </p:cNvPr>
          <p:cNvSpPr>
            <a:spLocks noGrp="1"/>
          </p:cNvSpPr>
          <p:nvPr>
            <p:ph idx="1"/>
          </p:nvPr>
        </p:nvSpPr>
        <p:spPr/>
        <p:txBody>
          <a:bodyPr>
            <a:noAutofit/>
          </a:bodyPr>
          <a:lstStyle/>
          <a:p>
            <a:pPr algn="l"/>
            <a:r>
              <a:rPr lang="en-US" sz="1800" b="0" i="0" dirty="0">
                <a:solidFill>
                  <a:schemeClr val="accent1">
                    <a:lumMod val="60000"/>
                    <a:lumOff val="40000"/>
                  </a:schemeClr>
                </a:solidFill>
                <a:effectLst/>
                <a:latin typeface="Söhne"/>
              </a:rPr>
              <a:t>with Business and Education purposes. The bank should thoroughly check their creditworthiness and financial stability before approving loans for such purposes.</a:t>
            </a:r>
          </a:p>
          <a:p>
            <a:pPr algn="l"/>
            <a:r>
              <a:rPr lang="en-US" sz="1800" b="0" i="0" dirty="0">
                <a:solidFill>
                  <a:schemeClr val="accent1">
                    <a:lumMod val="60000"/>
                    <a:lumOff val="40000"/>
                  </a:schemeClr>
                </a:solidFill>
                <a:effectLst/>
                <a:latin typeface="Söhne"/>
              </a:rPr>
              <a:t>Based on the above conclusions, the bank can make some changes in its lending strategy. For example, it can focus more on lending to clients with a working-class background, higher education status, and lower credit amounts. The bank can also give preference to clients who want to purchase a new home or a new car and have a stable income as State Servants. Additionally, the bank should be more cautious when lending money for repairs and business purposes.</a:t>
            </a:r>
          </a:p>
          <a:p>
            <a:pPr algn="l"/>
            <a:r>
              <a:rPr lang="en-US" sz="1800" b="0" i="0" dirty="0">
                <a:solidFill>
                  <a:schemeClr val="accent1">
                    <a:lumMod val="60000"/>
                    <a:lumOff val="40000"/>
                  </a:schemeClr>
                </a:solidFill>
                <a:effectLst/>
                <a:latin typeface="Söhne"/>
              </a:rPr>
              <a:t>Overall, the analysis provides valuable insights for the bank to make informed decisions and minimize the risk of defaults. However, the bank should also keep in mind that these conclusions are based on historical data and may not necessarily hold true in the future. The bank should continuously monitor its lending portfolio and adjust its strategies accordingly.</a:t>
            </a:r>
          </a:p>
          <a:p>
            <a:endParaRPr lang="en-US" sz="1800" dirty="0"/>
          </a:p>
        </p:txBody>
      </p:sp>
    </p:spTree>
    <p:extLst>
      <p:ext uri="{BB962C8B-B14F-4D97-AF65-F5344CB8AC3E}">
        <p14:creationId xmlns:p14="http://schemas.microsoft.com/office/powerpoint/2010/main" val="332720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0DC07-BBB8-ACF2-1113-2E18367A0835}"/>
              </a:ext>
            </a:extLst>
          </p:cNvPr>
          <p:cNvSpPr>
            <a:spLocks noGrp="1"/>
          </p:cNvSpPr>
          <p:nvPr>
            <p:ph type="title"/>
          </p:nvPr>
        </p:nvSpPr>
        <p:spPr/>
        <p:txBody>
          <a:bodyPr/>
          <a:lstStyle/>
          <a:p>
            <a:r>
              <a:rPr lang="en-US" b="1" dirty="0">
                <a:solidFill>
                  <a:srgbClr val="8492A6"/>
                </a:solidFill>
                <a:latin typeface="Manrope"/>
              </a:rPr>
              <a:t>O</a:t>
            </a:r>
            <a:r>
              <a:rPr lang="en-US" b="1" i="0" dirty="0">
                <a:solidFill>
                  <a:srgbClr val="8492A6"/>
                </a:solidFill>
                <a:effectLst/>
                <a:latin typeface="Manrope"/>
              </a:rPr>
              <a:t>utliers</a:t>
            </a:r>
            <a:r>
              <a:rPr lang="en-US" b="0" i="0" dirty="0">
                <a:solidFill>
                  <a:srgbClr val="8492A6"/>
                </a:solidFill>
                <a:effectLst/>
                <a:latin typeface="Manrope"/>
              </a:rPr>
              <a:t> </a:t>
            </a:r>
            <a:endParaRPr lang="en-US" dirty="0"/>
          </a:p>
        </p:txBody>
      </p:sp>
      <p:sp>
        <p:nvSpPr>
          <p:cNvPr id="3" name="Content Placeholder 2">
            <a:extLst>
              <a:ext uri="{FF2B5EF4-FFF2-40B4-BE49-F238E27FC236}">
                <a16:creationId xmlns:a16="http://schemas.microsoft.com/office/drawing/2014/main" id="{F19B29D8-421B-133E-A2CF-E531CDE1C90B}"/>
              </a:ext>
            </a:extLst>
          </p:cNvPr>
          <p:cNvSpPr>
            <a:spLocks noGrp="1"/>
          </p:cNvSpPr>
          <p:nvPr>
            <p:ph idx="1"/>
          </p:nvPr>
        </p:nvSpPr>
        <p:spPr/>
        <p:txBody>
          <a:bodyPr/>
          <a:lstStyle/>
          <a:p>
            <a:r>
              <a:rPr lang="en-US" dirty="0"/>
              <a:t>SK_ID_PREV: A unique identifier for each previous loan application.</a:t>
            </a:r>
          </a:p>
          <a:p>
            <a:r>
              <a:rPr lang="en-US" dirty="0"/>
              <a:t>SK_ID_CURR: A unique identifier for each current loan application.</a:t>
            </a:r>
          </a:p>
        </p:txBody>
      </p:sp>
    </p:spTree>
    <p:extLst>
      <p:ext uri="{BB962C8B-B14F-4D97-AF65-F5344CB8AC3E}">
        <p14:creationId xmlns:p14="http://schemas.microsoft.com/office/powerpoint/2010/main" val="170148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65FF-65DF-45BF-48C3-B140C00BBFAF}"/>
              </a:ext>
            </a:extLst>
          </p:cNvPr>
          <p:cNvSpPr>
            <a:spLocks noGrp="1"/>
          </p:cNvSpPr>
          <p:nvPr>
            <p:ph type="title"/>
          </p:nvPr>
        </p:nvSpPr>
        <p:spPr/>
        <p:txBody>
          <a:bodyPr/>
          <a:lstStyle/>
          <a:p>
            <a:r>
              <a:rPr lang="en-US" dirty="0"/>
              <a:t>Clean Data</a:t>
            </a:r>
          </a:p>
        </p:txBody>
      </p:sp>
      <p:pic>
        <p:nvPicPr>
          <p:cNvPr id="5" name="Content Placeholder 4">
            <a:extLst>
              <a:ext uri="{FF2B5EF4-FFF2-40B4-BE49-F238E27FC236}">
                <a16:creationId xmlns:a16="http://schemas.microsoft.com/office/drawing/2014/main" id="{1129FC73-F0AB-CEC6-29D4-63FDEA6C8960}"/>
              </a:ext>
            </a:extLst>
          </p:cNvPr>
          <p:cNvPicPr>
            <a:picLocks noGrp="1" noChangeAspect="1"/>
          </p:cNvPicPr>
          <p:nvPr>
            <p:ph idx="1"/>
          </p:nvPr>
        </p:nvPicPr>
        <p:blipFill rotWithShape="1">
          <a:blip r:embed="rId2"/>
          <a:srcRect t="24796" b="5391"/>
          <a:stretch/>
        </p:blipFill>
        <p:spPr>
          <a:xfrm>
            <a:off x="2094762" y="2492188"/>
            <a:ext cx="6685845" cy="3290048"/>
          </a:xfrm>
        </p:spPr>
      </p:pic>
    </p:spTree>
    <p:extLst>
      <p:ext uri="{BB962C8B-B14F-4D97-AF65-F5344CB8AC3E}">
        <p14:creationId xmlns:p14="http://schemas.microsoft.com/office/powerpoint/2010/main" val="46656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6061-ADEA-23B2-9AC6-07965B8821C0}"/>
              </a:ext>
            </a:extLst>
          </p:cNvPr>
          <p:cNvSpPr>
            <a:spLocks noGrp="1"/>
          </p:cNvSpPr>
          <p:nvPr>
            <p:ph type="title"/>
          </p:nvPr>
        </p:nvSpPr>
        <p:spPr/>
        <p:txBody>
          <a:bodyPr/>
          <a:lstStyle/>
          <a:p>
            <a:r>
              <a:rPr lang="en-US" dirty="0"/>
              <a:t>Null values cleared</a:t>
            </a:r>
          </a:p>
        </p:txBody>
      </p:sp>
      <p:pic>
        <p:nvPicPr>
          <p:cNvPr id="4" name="Content Placeholder 3">
            <a:extLst>
              <a:ext uri="{FF2B5EF4-FFF2-40B4-BE49-F238E27FC236}">
                <a16:creationId xmlns:a16="http://schemas.microsoft.com/office/drawing/2014/main" id="{3269783F-02A4-2BF3-3F2C-D7884AB42946}"/>
              </a:ext>
            </a:extLst>
          </p:cNvPr>
          <p:cNvPicPr>
            <a:picLocks noGrp="1" noChangeAspect="1"/>
          </p:cNvPicPr>
          <p:nvPr>
            <p:ph idx="1"/>
          </p:nvPr>
        </p:nvPicPr>
        <p:blipFill rotWithShape="1">
          <a:blip r:embed="rId2"/>
          <a:srcRect l="22495" t="23437" b="6560"/>
          <a:stretch/>
        </p:blipFill>
        <p:spPr>
          <a:xfrm>
            <a:off x="5818094" y="2474259"/>
            <a:ext cx="5917785" cy="3063827"/>
          </a:xfrm>
          <a:prstGeom prst="rect">
            <a:avLst/>
          </a:prstGeom>
        </p:spPr>
      </p:pic>
      <p:pic>
        <p:nvPicPr>
          <p:cNvPr id="5" name="Picture 4">
            <a:extLst>
              <a:ext uri="{FF2B5EF4-FFF2-40B4-BE49-F238E27FC236}">
                <a16:creationId xmlns:a16="http://schemas.microsoft.com/office/drawing/2014/main" id="{DE2E2E75-C4AD-D453-C89D-9A0BA1E2FA60}"/>
              </a:ext>
            </a:extLst>
          </p:cNvPr>
          <p:cNvPicPr>
            <a:picLocks noChangeAspect="1"/>
          </p:cNvPicPr>
          <p:nvPr/>
        </p:nvPicPr>
        <p:blipFill rotWithShape="1">
          <a:blip r:embed="rId3"/>
          <a:srcRect l="12368" t="16939" r="8627" b="6912"/>
          <a:stretch/>
        </p:blipFill>
        <p:spPr>
          <a:xfrm>
            <a:off x="357508" y="2474259"/>
            <a:ext cx="5353009" cy="3063827"/>
          </a:xfrm>
          <a:prstGeom prst="rect">
            <a:avLst/>
          </a:prstGeom>
        </p:spPr>
      </p:pic>
    </p:spTree>
    <p:extLst>
      <p:ext uri="{BB962C8B-B14F-4D97-AF65-F5344CB8AC3E}">
        <p14:creationId xmlns:p14="http://schemas.microsoft.com/office/powerpoint/2010/main" val="181749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2FFC-21FD-2E76-B93E-F3E73BB39208}"/>
              </a:ext>
            </a:extLst>
          </p:cNvPr>
          <p:cNvSpPr>
            <a:spLocks noGrp="1"/>
          </p:cNvSpPr>
          <p:nvPr>
            <p:ph type="title"/>
          </p:nvPr>
        </p:nvSpPr>
        <p:spPr/>
        <p:txBody>
          <a:bodyPr/>
          <a:lstStyle/>
          <a:p>
            <a:r>
              <a:rPr lang="en-US" dirty="0"/>
              <a:t>Cleaning the data </a:t>
            </a:r>
          </a:p>
        </p:txBody>
      </p:sp>
      <p:pic>
        <p:nvPicPr>
          <p:cNvPr id="5" name="Picture 4">
            <a:extLst>
              <a:ext uri="{FF2B5EF4-FFF2-40B4-BE49-F238E27FC236}">
                <a16:creationId xmlns:a16="http://schemas.microsoft.com/office/drawing/2014/main" id="{ECC886EF-714F-49F1-8DDD-CEC0AAEAEB5A}"/>
              </a:ext>
            </a:extLst>
          </p:cNvPr>
          <p:cNvPicPr>
            <a:picLocks noChangeAspect="1"/>
          </p:cNvPicPr>
          <p:nvPr/>
        </p:nvPicPr>
        <p:blipFill rotWithShape="1">
          <a:blip r:embed="rId2"/>
          <a:srcRect l="18042" t="16321" r="19021" b="5109"/>
          <a:stretch/>
        </p:blipFill>
        <p:spPr>
          <a:xfrm>
            <a:off x="2716306" y="2169459"/>
            <a:ext cx="7064188" cy="4078941"/>
          </a:xfrm>
          <a:prstGeom prst="rect">
            <a:avLst/>
          </a:prstGeom>
        </p:spPr>
      </p:pic>
    </p:spTree>
    <p:extLst>
      <p:ext uri="{BB962C8B-B14F-4D97-AF65-F5344CB8AC3E}">
        <p14:creationId xmlns:p14="http://schemas.microsoft.com/office/powerpoint/2010/main" val="69051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E448-4138-D7E4-4158-651DDDDB0868}"/>
              </a:ext>
            </a:extLst>
          </p:cNvPr>
          <p:cNvSpPr>
            <a:spLocks noGrp="1"/>
          </p:cNvSpPr>
          <p:nvPr>
            <p:ph type="title"/>
          </p:nvPr>
        </p:nvSpPr>
        <p:spPr/>
        <p:txBody>
          <a:bodyPr>
            <a:normAutofit fontScale="90000"/>
          </a:bodyPr>
          <a:lstStyle/>
          <a:p>
            <a:r>
              <a:rPr lang="en-US" dirty="0"/>
              <a:t>Columns dropped using the following code</a:t>
            </a:r>
          </a:p>
        </p:txBody>
      </p:sp>
      <p:pic>
        <p:nvPicPr>
          <p:cNvPr id="4" name="Content Placeholder 3">
            <a:extLst>
              <a:ext uri="{FF2B5EF4-FFF2-40B4-BE49-F238E27FC236}">
                <a16:creationId xmlns:a16="http://schemas.microsoft.com/office/drawing/2014/main" id="{F7E8219C-6A30-D267-D56D-74935F67E270}"/>
              </a:ext>
            </a:extLst>
          </p:cNvPr>
          <p:cNvPicPr>
            <a:picLocks noGrp="1" noChangeAspect="1"/>
          </p:cNvPicPr>
          <p:nvPr>
            <p:ph idx="1"/>
          </p:nvPr>
        </p:nvPicPr>
        <p:blipFill rotWithShape="1">
          <a:blip r:embed="rId2"/>
          <a:srcRect l="12287" t="19001" r="10346" b="4835"/>
          <a:stretch/>
        </p:blipFill>
        <p:spPr>
          <a:xfrm>
            <a:off x="2474259" y="2259107"/>
            <a:ext cx="7485529" cy="3953434"/>
          </a:xfrm>
          <a:prstGeom prst="rect">
            <a:avLst/>
          </a:prstGeom>
        </p:spPr>
      </p:pic>
    </p:spTree>
    <p:extLst>
      <p:ext uri="{BB962C8B-B14F-4D97-AF65-F5344CB8AC3E}">
        <p14:creationId xmlns:p14="http://schemas.microsoft.com/office/powerpoint/2010/main" val="334902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AF93-2572-2366-FEBE-270E52804EC5}"/>
              </a:ext>
            </a:extLst>
          </p:cNvPr>
          <p:cNvSpPr>
            <a:spLocks noGrp="1"/>
          </p:cNvSpPr>
          <p:nvPr>
            <p:ph type="title"/>
          </p:nvPr>
        </p:nvSpPr>
        <p:spPr/>
        <p:txBody>
          <a:bodyPr/>
          <a:lstStyle/>
          <a:p>
            <a:r>
              <a:rPr lang="en-US" dirty="0"/>
              <a:t>Outliers:-</a:t>
            </a:r>
          </a:p>
        </p:txBody>
      </p:sp>
      <p:pic>
        <p:nvPicPr>
          <p:cNvPr id="1026" name="Picture 2">
            <a:extLst>
              <a:ext uri="{FF2B5EF4-FFF2-40B4-BE49-F238E27FC236}">
                <a16:creationId xmlns:a16="http://schemas.microsoft.com/office/drawing/2014/main" id="{0696F3B0-3D03-9F3F-3331-6AF8EFCB1C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8358" y="2315252"/>
            <a:ext cx="5142489" cy="31701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315B7F-261D-EA5E-EDFB-33FB973DE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435" y="2315252"/>
            <a:ext cx="5417092" cy="317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62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8D43-0E9E-6C89-E3EB-9139BAE99EA5}"/>
              </a:ext>
            </a:extLst>
          </p:cNvPr>
          <p:cNvSpPr>
            <a:spLocks noGrp="1"/>
          </p:cNvSpPr>
          <p:nvPr>
            <p:ph type="title"/>
          </p:nvPr>
        </p:nvSpPr>
        <p:spPr/>
        <p:txBody>
          <a:bodyPr/>
          <a:lstStyle/>
          <a:p>
            <a:r>
              <a:rPr lang="en-US" dirty="0"/>
              <a:t>Outliers:-</a:t>
            </a:r>
          </a:p>
        </p:txBody>
      </p:sp>
      <p:pic>
        <p:nvPicPr>
          <p:cNvPr id="2050" name="Picture 2">
            <a:extLst>
              <a:ext uri="{FF2B5EF4-FFF2-40B4-BE49-F238E27FC236}">
                <a16:creationId xmlns:a16="http://schemas.microsoft.com/office/drawing/2014/main" id="{C0CBB4C2-A7F4-6BE4-D7F1-AE8DCD946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0058" y="2352619"/>
            <a:ext cx="5321448" cy="32540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387EC88-5C62-418F-71B8-19AE24253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694" y="2352620"/>
            <a:ext cx="5254401" cy="320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97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Quotable</Template>
  <TotalTime>4246</TotalTime>
  <Words>581</Words>
  <Application>Microsoft Office PowerPoint</Application>
  <PresentationFormat>Widescreen</PresentationFormat>
  <Paragraphs>37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Century Gothic</vt:lpstr>
      <vt:lpstr>Manrope</vt:lpstr>
      <vt:lpstr>Söhne</vt:lpstr>
      <vt:lpstr>Wingdings 2</vt:lpstr>
      <vt:lpstr>Quotable</vt:lpstr>
      <vt:lpstr>Bank Loan Case Study </vt:lpstr>
      <vt:lpstr>Overall approach of the analysis</vt:lpstr>
      <vt:lpstr>Outliers </vt:lpstr>
      <vt:lpstr>Clean Data</vt:lpstr>
      <vt:lpstr>Null values cleared</vt:lpstr>
      <vt:lpstr>Cleaning the data </vt:lpstr>
      <vt:lpstr>Columns dropped using the following code</vt:lpstr>
      <vt:lpstr>Outliers:-</vt:lpstr>
      <vt:lpstr>Outliers:-</vt:lpstr>
      <vt:lpstr>AMT_ANNUITY</vt:lpstr>
      <vt:lpstr>Filling null values with respective medians and appropriate values for example null value in occupation_type column is replaced with “unemployed” category and so on.</vt:lpstr>
      <vt:lpstr>Replacing with median and mode</vt:lpstr>
      <vt:lpstr>Clean table link</vt:lpstr>
      <vt:lpstr>Target analysis</vt:lpstr>
      <vt:lpstr>Gender variable</vt:lpstr>
      <vt:lpstr>Housing</vt:lpstr>
      <vt:lpstr>UNIVARIATE ANALYSIS:-AMT_TOTAL INCOME </vt:lpstr>
      <vt:lpstr>Univariate Analysis NAME_INCOME_TYPE</vt:lpstr>
      <vt:lpstr>Univariate Analysis Age group</vt:lpstr>
      <vt:lpstr>Univariate analysis:-Client amount credit according to range</vt:lpstr>
      <vt:lpstr>Univariate Analysi:- OCCUPATION_TYPE</vt:lpstr>
      <vt:lpstr>Bivariate Analysis:- Total Income vs Family status</vt:lpstr>
      <vt:lpstr>Bivariate Analysis:- Total Income vs Family status</vt:lpstr>
      <vt:lpstr>Removing these columns in the dataset (previous_applications)</vt:lpstr>
      <vt:lpstr>Distribution of Name Contract Status</vt:lpstr>
      <vt:lpstr>Distribution of Name Contract Status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Rajveer Singh</dc:creator>
  <cp:lastModifiedBy>mythri kovuru</cp:lastModifiedBy>
  <cp:revision>5</cp:revision>
  <dcterms:created xsi:type="dcterms:W3CDTF">2023-03-10T17:22:21Z</dcterms:created>
  <dcterms:modified xsi:type="dcterms:W3CDTF">2023-04-01T06:47:11Z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